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73" r:id="rId4"/>
    <p:sldId id="274" r:id="rId5"/>
    <p:sldId id="281" r:id="rId6"/>
    <p:sldId id="282" r:id="rId7"/>
    <p:sldId id="283" r:id="rId8"/>
    <p:sldId id="286" r:id="rId9"/>
    <p:sldId id="284" r:id="rId10"/>
    <p:sldId id="285" r:id="rId11"/>
    <p:sldId id="276" r:id="rId12"/>
    <p:sldId id="275" r:id="rId13"/>
    <p:sldId id="277" r:id="rId14"/>
    <p:sldId id="279" r:id="rId15"/>
    <p:sldId id="28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92" autoAdjust="0"/>
    <p:restoredTop sz="94660"/>
  </p:normalViewPr>
  <p:slideViewPr>
    <p:cSldViewPr snapToGrid="0">
      <p:cViewPr varScale="1">
        <p:scale>
          <a:sx n="64" d="100"/>
          <a:sy n="64" d="100"/>
        </p:scale>
        <p:origin x="4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3867430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153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123602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5125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409838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160319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7115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479871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392065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17437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A3B58-CD6F-415A-ABE8-A537259D50BC}" type="datetimeFigureOut">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075CDE-69EA-4F99-B109-471A927A26E4}" type="slidenum">
              <a:rPr lang="en-US" smtClean="0"/>
              <a:t>‹#›</a:t>
            </a:fld>
            <a:endParaRPr lang="en-US" dirty="0"/>
          </a:p>
        </p:txBody>
      </p:sp>
    </p:spTree>
    <p:extLst>
      <p:ext uri="{BB962C8B-B14F-4D97-AF65-F5344CB8AC3E}">
        <p14:creationId xmlns:p14="http://schemas.microsoft.com/office/powerpoint/2010/main" val="201529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A3B58-CD6F-415A-ABE8-A537259D50BC}" type="datetimeFigureOut">
              <a:rPr lang="en-US" smtClean="0"/>
              <a:t>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75CDE-69EA-4F99-B109-471A927A26E4}" type="slidenum">
              <a:rPr lang="en-US" smtClean="0"/>
              <a:t>‹#›</a:t>
            </a:fld>
            <a:endParaRPr lang="en-US" dirty="0"/>
          </a:p>
        </p:txBody>
      </p:sp>
    </p:spTree>
    <p:extLst>
      <p:ext uri="{BB962C8B-B14F-4D97-AF65-F5344CB8AC3E}">
        <p14:creationId xmlns:p14="http://schemas.microsoft.com/office/powerpoint/2010/main" val="3320718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pen-electronics.org/arduino-door-lock-using-4x4-keypad-and-servo-motor/"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Graphical user interface, website&#10;&#10;Description automatically generated">
            <a:extLst>
              <a:ext uri="{FF2B5EF4-FFF2-40B4-BE49-F238E27FC236}">
                <a16:creationId xmlns:a16="http://schemas.microsoft.com/office/drawing/2014/main" id="{9B6FDDB3-E2B1-4204-8BE1-0CE8DA044FB1}"/>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3334" b="5135"/>
          <a:stretch/>
        </p:blipFill>
        <p:spPr>
          <a:xfrm>
            <a:off x="20" y="-1"/>
            <a:ext cx="12191980" cy="6802395"/>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dirty="0">
                <a:solidFill>
                  <a:schemeClr val="accent1">
                    <a:lumMod val="20000"/>
                    <a:lumOff val="80000"/>
                  </a:schemeClr>
                </a:solidFill>
                <a:latin typeface="Algerian" panose="04020705040A02060702" pitchFamily="82" charset="0"/>
              </a:rPr>
              <a:t>A Rainy-day MODERN VILLAGE scenario</a:t>
            </a:r>
            <a:br>
              <a:rPr lang="en-US" dirty="0">
                <a:solidFill>
                  <a:schemeClr val="accent1">
                    <a:lumMod val="20000"/>
                    <a:lumOff val="80000"/>
                  </a:schemeClr>
                </a:solidFill>
              </a:rPr>
            </a:br>
            <a:endParaRPr lang="en-US" dirty="0">
              <a:solidFill>
                <a:schemeClr val="accent1">
                  <a:lumMod val="20000"/>
                  <a:lumOff val="80000"/>
                </a:schemeClr>
              </a:solidFill>
            </a:endParaRPr>
          </a:p>
        </p:txBody>
      </p:sp>
      <p:sp>
        <p:nvSpPr>
          <p:cNvPr id="3" name="Subtitle 2"/>
          <p:cNvSpPr>
            <a:spLocks noGrp="1"/>
          </p:cNvSpPr>
          <p:nvPr>
            <p:ph type="subTitle" idx="1"/>
          </p:nvPr>
        </p:nvSpPr>
        <p:spPr>
          <a:xfrm>
            <a:off x="1524000" y="3429000"/>
            <a:ext cx="9144000" cy="1828799"/>
          </a:xfrm>
        </p:spPr>
        <p:txBody>
          <a:bodyPr>
            <a:normAutofit/>
          </a:bodyPr>
          <a:lstStyle/>
          <a:p>
            <a:r>
              <a:rPr lang="en-US" sz="2000" b="1" dirty="0">
                <a:solidFill>
                  <a:srgbClr val="FFFFFF"/>
                </a:solidFill>
              </a:rPr>
              <a:t> Prepared And Presented By :</a:t>
            </a:r>
          </a:p>
          <a:p>
            <a:endParaRPr lang="en-US" sz="1300" dirty="0">
              <a:solidFill>
                <a:srgbClr val="FFFFFF"/>
              </a:solidFill>
            </a:endParaRPr>
          </a:p>
          <a:p>
            <a:br>
              <a:rPr lang="en-US" sz="1800" dirty="0">
                <a:solidFill>
                  <a:srgbClr val="FFFFFF"/>
                </a:solidFill>
              </a:rPr>
            </a:br>
            <a:endParaRPr lang="en-US" sz="1800" dirty="0">
              <a:solidFill>
                <a:srgbClr val="FFFFFF"/>
              </a:solidFill>
            </a:endParaRPr>
          </a:p>
        </p:txBody>
      </p:sp>
      <p:sp>
        <p:nvSpPr>
          <p:cNvPr id="6" name="TextBox 5">
            <a:extLst>
              <a:ext uri="{FF2B5EF4-FFF2-40B4-BE49-F238E27FC236}">
                <a16:creationId xmlns:a16="http://schemas.microsoft.com/office/drawing/2014/main" id="{AC134187-64EC-4D07-899E-8773B71A6CC5}"/>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www.open-electronics.org/arduino-door-lock-using-4x4-keypad-and-servo-motor/">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graphicFrame>
        <p:nvGraphicFramePr>
          <p:cNvPr id="13" name="Table 12">
            <a:extLst>
              <a:ext uri="{FF2B5EF4-FFF2-40B4-BE49-F238E27FC236}">
                <a16:creationId xmlns:a16="http://schemas.microsoft.com/office/drawing/2014/main" id="{89B3938F-58CE-41BA-9660-50231FE7BF87}"/>
              </a:ext>
            </a:extLst>
          </p:cNvPr>
          <p:cNvGraphicFramePr>
            <a:graphicFrameLocks noGrp="1"/>
          </p:cNvGraphicFramePr>
          <p:nvPr>
            <p:extLst>
              <p:ext uri="{D42A27DB-BD31-4B8C-83A1-F6EECF244321}">
                <p14:modId xmlns:p14="http://schemas.microsoft.com/office/powerpoint/2010/main" val="2641508848"/>
              </p:ext>
            </p:extLst>
          </p:nvPr>
        </p:nvGraphicFramePr>
        <p:xfrm>
          <a:off x="2160741" y="3927004"/>
          <a:ext cx="8235862" cy="1330796"/>
        </p:xfrm>
        <a:graphic>
          <a:graphicData uri="http://schemas.openxmlformats.org/drawingml/2006/table">
            <a:tbl>
              <a:tblPr firstRow="1" firstCol="1" bandRow="1">
                <a:tableStyleId>{5C22544A-7EE6-4342-B048-85BDC9FD1C3A}</a:tableStyleId>
              </a:tblPr>
              <a:tblGrid>
                <a:gridCol w="4993999">
                  <a:extLst>
                    <a:ext uri="{9D8B030D-6E8A-4147-A177-3AD203B41FA5}">
                      <a16:colId xmlns:a16="http://schemas.microsoft.com/office/drawing/2014/main" val="3730249423"/>
                    </a:ext>
                  </a:extLst>
                </a:gridCol>
                <a:gridCol w="3241863">
                  <a:extLst>
                    <a:ext uri="{9D8B030D-6E8A-4147-A177-3AD203B41FA5}">
                      <a16:colId xmlns:a16="http://schemas.microsoft.com/office/drawing/2014/main" val="773750211"/>
                    </a:ext>
                  </a:extLst>
                </a:gridCol>
              </a:tblGrid>
              <a:tr h="332699">
                <a:tc>
                  <a:txBody>
                    <a:bodyPr/>
                    <a:lstStyle/>
                    <a:p>
                      <a:pPr marL="53340" marR="0" indent="0" algn="l">
                        <a:lnSpc>
                          <a:spcPct val="107000"/>
                        </a:lnSpc>
                        <a:spcBef>
                          <a:spcPts val="0"/>
                        </a:spcBef>
                        <a:spcAft>
                          <a:spcPts val="0"/>
                        </a:spcAft>
                      </a:pPr>
                      <a:r>
                        <a:rPr lang="en-US" sz="1400" dirty="0">
                          <a:effectLst/>
                        </a:rPr>
                        <a:t>RUBAIA AKTER TONNI</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tc>
                  <a:txBody>
                    <a:bodyPr/>
                    <a:lstStyle/>
                    <a:p>
                      <a:pPr marL="90170" marR="0" indent="0" algn="ctr">
                        <a:lnSpc>
                          <a:spcPct val="107000"/>
                        </a:lnSpc>
                        <a:spcBef>
                          <a:spcPts val="0"/>
                        </a:spcBef>
                        <a:spcAft>
                          <a:spcPts val="0"/>
                        </a:spcAft>
                      </a:pPr>
                      <a:r>
                        <a:rPr lang="en-US" sz="1400" dirty="0">
                          <a:effectLst/>
                        </a:rPr>
                        <a:t>18-37969-2</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extLst>
                  <a:ext uri="{0D108BD9-81ED-4DB2-BD59-A6C34878D82A}">
                    <a16:rowId xmlns:a16="http://schemas.microsoft.com/office/drawing/2014/main" val="1592261855"/>
                  </a:ext>
                </a:extLst>
              </a:tr>
              <a:tr h="332699">
                <a:tc>
                  <a:txBody>
                    <a:bodyPr/>
                    <a:lstStyle/>
                    <a:p>
                      <a:pPr marL="53340" marR="0" indent="0" algn="l">
                        <a:lnSpc>
                          <a:spcPct val="107000"/>
                        </a:lnSpc>
                        <a:spcBef>
                          <a:spcPts val="0"/>
                        </a:spcBef>
                        <a:spcAft>
                          <a:spcPts val="0"/>
                        </a:spcAft>
                      </a:pPr>
                      <a:r>
                        <a:rPr lang="en-US" sz="1400" dirty="0">
                          <a:effectLst/>
                        </a:rPr>
                        <a:t>RIFAT UZ ZAMAN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tc>
                  <a:txBody>
                    <a:bodyPr/>
                    <a:lstStyle/>
                    <a:p>
                      <a:pPr marL="127000" marR="0" indent="0" algn="ctr">
                        <a:lnSpc>
                          <a:spcPct val="107000"/>
                        </a:lnSpc>
                        <a:spcBef>
                          <a:spcPts val="0"/>
                        </a:spcBef>
                        <a:spcAft>
                          <a:spcPts val="0"/>
                        </a:spcAft>
                      </a:pPr>
                      <a:r>
                        <a:rPr lang="en-US" sz="1400" dirty="0">
                          <a:effectLst/>
                        </a:rPr>
                        <a:t>18-38024-2</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extLst>
                  <a:ext uri="{0D108BD9-81ED-4DB2-BD59-A6C34878D82A}">
                    <a16:rowId xmlns:a16="http://schemas.microsoft.com/office/drawing/2014/main" val="3326945631"/>
                  </a:ext>
                </a:extLst>
              </a:tr>
              <a:tr h="332699">
                <a:tc>
                  <a:txBody>
                    <a:bodyPr/>
                    <a:lstStyle/>
                    <a:p>
                      <a:pPr marL="53340" marR="0" indent="0" algn="l">
                        <a:lnSpc>
                          <a:spcPct val="107000"/>
                        </a:lnSpc>
                        <a:spcBef>
                          <a:spcPts val="0"/>
                        </a:spcBef>
                        <a:spcAft>
                          <a:spcPts val="0"/>
                        </a:spcAft>
                      </a:pPr>
                      <a:r>
                        <a:rPr lang="en-US" sz="1400" dirty="0">
                          <a:effectLst/>
                        </a:rPr>
                        <a:t>ESHAK AHMED</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tc>
                  <a:txBody>
                    <a:bodyPr/>
                    <a:lstStyle/>
                    <a:p>
                      <a:pPr marL="90170" marR="0" indent="0" algn="ctr">
                        <a:lnSpc>
                          <a:spcPct val="107000"/>
                        </a:lnSpc>
                        <a:spcBef>
                          <a:spcPts val="0"/>
                        </a:spcBef>
                        <a:spcAft>
                          <a:spcPts val="0"/>
                        </a:spcAft>
                      </a:pPr>
                      <a:r>
                        <a:rPr lang="en-US" sz="1400" dirty="0">
                          <a:effectLst/>
                        </a:rPr>
                        <a:t>18-38088-2</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extLst>
                  <a:ext uri="{0D108BD9-81ED-4DB2-BD59-A6C34878D82A}">
                    <a16:rowId xmlns:a16="http://schemas.microsoft.com/office/drawing/2014/main" val="1264100529"/>
                  </a:ext>
                </a:extLst>
              </a:tr>
              <a:tr h="332699">
                <a:tc>
                  <a:txBody>
                    <a:bodyPr/>
                    <a:lstStyle/>
                    <a:p>
                      <a:pPr marL="6350" marR="0" indent="-6350" algn="l">
                        <a:lnSpc>
                          <a:spcPct val="107000"/>
                        </a:lnSpc>
                        <a:spcBef>
                          <a:spcPts val="0"/>
                        </a:spcBef>
                        <a:spcAft>
                          <a:spcPts val="0"/>
                        </a:spcAft>
                      </a:pPr>
                      <a:r>
                        <a:rPr lang="en-US" sz="1400" dirty="0">
                          <a:effectLst/>
                        </a:rPr>
                        <a:t> NUSRAT JAHAN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tc>
                  <a:txBody>
                    <a:bodyPr/>
                    <a:lstStyle/>
                    <a:p>
                      <a:pPr marL="90170" marR="0" indent="0" algn="ctr">
                        <a:lnSpc>
                          <a:spcPct val="107000"/>
                        </a:lnSpc>
                        <a:spcBef>
                          <a:spcPts val="0"/>
                        </a:spcBef>
                        <a:spcAft>
                          <a:spcPts val="0"/>
                        </a:spcAft>
                      </a:pPr>
                      <a:r>
                        <a:rPr lang="en-US" sz="1400" dirty="0">
                          <a:effectLst/>
                        </a:rPr>
                        <a:t>18-38099-2</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tc>
                <a:extLst>
                  <a:ext uri="{0D108BD9-81ED-4DB2-BD59-A6C34878D82A}">
                    <a16:rowId xmlns:a16="http://schemas.microsoft.com/office/drawing/2014/main" val="3615359154"/>
                  </a:ext>
                </a:extLst>
              </a:tr>
            </a:tbl>
          </a:graphicData>
        </a:graphic>
      </p:graphicFrame>
    </p:spTree>
    <p:extLst>
      <p:ext uri="{BB962C8B-B14F-4D97-AF65-F5344CB8AC3E}">
        <p14:creationId xmlns:p14="http://schemas.microsoft.com/office/powerpoint/2010/main" val="21089105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CD5286-0FF9-4136-A132-5027FCB10945}"/>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Sketch Diagram Of ESHAK And Nusrat</a:t>
            </a:r>
          </a:p>
        </p:txBody>
      </p:sp>
      <p:pic>
        <p:nvPicPr>
          <p:cNvPr id="4" name="Picture 3">
            <a:extLst>
              <a:ext uri="{FF2B5EF4-FFF2-40B4-BE49-F238E27FC236}">
                <a16:creationId xmlns:a16="http://schemas.microsoft.com/office/drawing/2014/main" id="{259770CF-19C1-42E7-A86E-7DCF10035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8601" y="1092016"/>
            <a:ext cx="4433149" cy="4591736"/>
          </a:xfrm>
          <a:prstGeom prst="rect">
            <a:avLst/>
          </a:prstGeom>
        </p:spPr>
      </p:pic>
      <p:pic>
        <p:nvPicPr>
          <p:cNvPr id="8" name="Picture 7" descr="Diagram&#10;&#10;Description automatically generated">
            <a:extLst>
              <a:ext uri="{FF2B5EF4-FFF2-40B4-BE49-F238E27FC236}">
                <a16:creationId xmlns:a16="http://schemas.microsoft.com/office/drawing/2014/main" id="{108E5E02-6F8A-4030-BB18-0F9335FFF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964" y="1092017"/>
            <a:ext cx="4049637" cy="4591736"/>
          </a:xfrm>
          <a:prstGeom prst="rect">
            <a:avLst/>
          </a:prstGeom>
        </p:spPr>
      </p:pic>
    </p:spTree>
    <p:extLst>
      <p:ext uri="{BB962C8B-B14F-4D97-AF65-F5344CB8AC3E}">
        <p14:creationId xmlns:p14="http://schemas.microsoft.com/office/powerpoint/2010/main" val="140510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4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E08153-6B66-497E-87BF-554FC6C057A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b="1" dirty="0">
                <a:solidFill>
                  <a:srgbClr val="FFFFFF"/>
                </a:solidFill>
                <a:latin typeface="Algerian" panose="04020705040A02060702" pitchFamily="82" charset="0"/>
              </a:rPr>
              <a:t>Simple codes  of ESHAK and NUSRAT</a:t>
            </a:r>
          </a:p>
        </p:txBody>
      </p:sp>
      <p:pic>
        <p:nvPicPr>
          <p:cNvPr id="6" name="Picture 5" descr="Graphical user interface, text, application&#10;&#10;Description automatically generated">
            <a:extLst>
              <a:ext uri="{FF2B5EF4-FFF2-40B4-BE49-F238E27FC236}">
                <a16:creationId xmlns:a16="http://schemas.microsoft.com/office/drawing/2014/main" id="{60C04BA2-CD74-43CE-A3C5-B358C21A60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15" r="28850" b="6716"/>
          <a:stretch/>
        </p:blipFill>
        <p:spPr>
          <a:xfrm>
            <a:off x="3558746" y="790831"/>
            <a:ext cx="4158049" cy="5362833"/>
          </a:xfrm>
          <a:prstGeom prst="rect">
            <a:avLst/>
          </a:prstGeom>
        </p:spPr>
      </p:pic>
      <p:pic>
        <p:nvPicPr>
          <p:cNvPr id="4" name="Content Placeholder 3" descr="Graphical user interface, text, application&#10;&#10;Description automatically generated">
            <a:extLst>
              <a:ext uri="{FF2B5EF4-FFF2-40B4-BE49-F238E27FC236}">
                <a16:creationId xmlns:a16="http://schemas.microsoft.com/office/drawing/2014/main" id="{A2D50F17-FDBA-437B-8F40-0FA1326BE6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65" r="33139" b="7595"/>
          <a:stretch/>
        </p:blipFill>
        <p:spPr>
          <a:xfrm>
            <a:off x="7770366" y="790831"/>
            <a:ext cx="3956195" cy="5313408"/>
          </a:xfrm>
          <a:prstGeom prst="rect">
            <a:avLst/>
          </a:prstGeom>
        </p:spPr>
      </p:pic>
    </p:spTree>
    <p:extLst>
      <p:ext uri="{BB962C8B-B14F-4D97-AF65-F5344CB8AC3E}">
        <p14:creationId xmlns:p14="http://schemas.microsoft.com/office/powerpoint/2010/main" val="60467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4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47F0ED-8E56-4E78-980E-2F5BCFCCC39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b="1" dirty="0">
                <a:solidFill>
                  <a:srgbClr val="FFFFFF"/>
                </a:solidFill>
                <a:latin typeface="Algerian" panose="04020705040A02060702" pitchFamily="82" charset="0"/>
              </a:rPr>
              <a:t>Sample codes of RIFAT and TONNI</a:t>
            </a:r>
          </a:p>
        </p:txBody>
      </p:sp>
      <p:pic>
        <p:nvPicPr>
          <p:cNvPr id="9" name="Picture 8" descr="Graphical user interface, text, application&#10;&#10;Description automatically generated">
            <a:extLst>
              <a:ext uri="{FF2B5EF4-FFF2-40B4-BE49-F238E27FC236}">
                <a16:creationId xmlns:a16="http://schemas.microsoft.com/office/drawing/2014/main" id="{7BC75012-344A-4C90-A3DA-03A6B77D1A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r="24548" b="4423"/>
          <a:stretch/>
        </p:blipFill>
        <p:spPr>
          <a:xfrm>
            <a:off x="3558746" y="691977"/>
            <a:ext cx="4053017" cy="5653217"/>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F998A2A2-9D46-4D61-94DE-383F4C0C10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6" r="33139" b="4147"/>
          <a:stretch/>
        </p:blipFill>
        <p:spPr>
          <a:xfrm>
            <a:off x="7732799" y="691976"/>
            <a:ext cx="4210006" cy="5653217"/>
          </a:xfrm>
          <a:prstGeom prst="rect">
            <a:avLst/>
          </a:prstGeom>
        </p:spPr>
      </p:pic>
    </p:spTree>
    <p:extLst>
      <p:ext uri="{BB962C8B-B14F-4D97-AF65-F5344CB8AC3E}">
        <p14:creationId xmlns:p14="http://schemas.microsoft.com/office/powerpoint/2010/main" val="71203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072A9-944B-4AF3-86EC-8B2DE0F70F0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en-US" sz="3200" b="1" dirty="0">
                <a:solidFill>
                  <a:srgbClr val="FFFFFF"/>
                </a:solidFill>
                <a:latin typeface="Algerian" panose="04020705040A02060702" pitchFamily="82" charset="0"/>
              </a:rPr>
              <a:t>Output Of ESHAK And NUSRAT’s Code</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website&#10;&#10;Description automatically generated">
            <a:extLst>
              <a:ext uri="{FF2B5EF4-FFF2-40B4-BE49-F238E27FC236}">
                <a16:creationId xmlns:a16="http://schemas.microsoft.com/office/drawing/2014/main" id="{5E6EE625-D702-4937-A0D8-58DF92A7B3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766"/>
          <a:stretch/>
        </p:blipFill>
        <p:spPr>
          <a:xfrm>
            <a:off x="396882" y="2277801"/>
            <a:ext cx="5455917" cy="3976635"/>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FDBFD975-9A49-4E35-A508-84452C369D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64"/>
          <a:stretch/>
        </p:blipFill>
        <p:spPr>
          <a:xfrm>
            <a:off x="6379758" y="2277800"/>
            <a:ext cx="5455917" cy="3976636"/>
          </a:xfrm>
          <a:prstGeom prst="rect">
            <a:avLst/>
          </a:prstGeom>
        </p:spPr>
      </p:pic>
    </p:spTree>
    <p:extLst>
      <p:ext uri="{BB962C8B-B14F-4D97-AF65-F5344CB8AC3E}">
        <p14:creationId xmlns:p14="http://schemas.microsoft.com/office/powerpoint/2010/main" val="68382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072A9-944B-4AF3-86EC-8B2DE0F70F0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en-US" sz="3200" b="1" dirty="0">
                <a:solidFill>
                  <a:srgbClr val="FFFFFF"/>
                </a:solidFill>
                <a:latin typeface="Algerian" panose="04020705040A02060702" pitchFamily="82" charset="0"/>
              </a:rPr>
              <a:t>Output Of RIFAT And TONNI’s Code</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application&#10;&#10;Description automatically generated">
            <a:extLst>
              <a:ext uri="{FF2B5EF4-FFF2-40B4-BE49-F238E27FC236}">
                <a16:creationId xmlns:a16="http://schemas.microsoft.com/office/drawing/2014/main" id="{518943CA-4B29-4B93-BDDC-3337D0C22C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955"/>
          <a:stretch/>
        </p:blipFill>
        <p:spPr>
          <a:xfrm>
            <a:off x="6379759" y="2277800"/>
            <a:ext cx="5415360" cy="4252746"/>
          </a:xfrm>
          <a:prstGeom prst="rect">
            <a:avLst/>
          </a:prstGeom>
        </p:spPr>
      </p:pic>
      <p:pic>
        <p:nvPicPr>
          <p:cNvPr id="10" name="Content Placeholder 4" descr="Diagram&#10;&#10;Description automatically generated">
            <a:extLst>
              <a:ext uri="{FF2B5EF4-FFF2-40B4-BE49-F238E27FC236}">
                <a16:creationId xmlns:a16="http://schemas.microsoft.com/office/drawing/2014/main" id="{7A97796E-0B42-4AFC-AF14-95C53C440935}"/>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5815"/>
          <a:stretch/>
        </p:blipFill>
        <p:spPr>
          <a:xfrm>
            <a:off x="539837" y="2277800"/>
            <a:ext cx="5272405" cy="4252746"/>
          </a:xfrm>
        </p:spPr>
      </p:pic>
    </p:spTree>
    <p:extLst>
      <p:ext uri="{BB962C8B-B14F-4D97-AF65-F5344CB8AC3E}">
        <p14:creationId xmlns:p14="http://schemas.microsoft.com/office/powerpoint/2010/main" val="38918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6E32C9C-ED6B-4A18-BA99-5ECA74E5B265}"/>
              </a:ext>
            </a:extLst>
          </p:cNvPr>
          <p:cNvPicPr>
            <a:picLocks noChangeAspect="1"/>
          </p:cNvPicPr>
          <p:nvPr/>
        </p:nvPicPr>
        <p:blipFill rotWithShape="1">
          <a:blip r:embed="rId2">
            <a:alphaModFix amt="35000"/>
          </a:blip>
          <a:srcRect t="3326" b="12404"/>
          <a:stretch/>
        </p:blipFill>
        <p:spPr>
          <a:xfrm>
            <a:off x="20" y="10"/>
            <a:ext cx="12191980" cy="6857990"/>
          </a:xfrm>
          <a:prstGeom prst="rect">
            <a:avLst/>
          </a:prstGeom>
        </p:spPr>
      </p:pic>
      <p:sp>
        <p:nvSpPr>
          <p:cNvPr id="2" name="Title 1">
            <a:extLst>
              <a:ext uri="{FF2B5EF4-FFF2-40B4-BE49-F238E27FC236}">
                <a16:creationId xmlns:a16="http://schemas.microsoft.com/office/drawing/2014/main" id="{F9B9F36D-109E-46E8-86CE-2E82F5AB630D}"/>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b="1" dirty="0">
                <a:solidFill>
                  <a:srgbClr val="FFFFFF"/>
                </a:solidFill>
                <a:latin typeface="Algerian" panose="04020705040A02060702" pitchFamily="82" charset="0"/>
              </a:rPr>
              <a:t>conclusion</a:t>
            </a:r>
          </a:p>
        </p:txBody>
      </p:sp>
      <p:cxnSp>
        <p:nvCxnSpPr>
          <p:cNvPr id="27" name="Straight Connector 2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CD7540-C517-43A7-9A9C-2291B25C16E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FFFFFF"/>
                </a:solidFill>
              </a:rPr>
              <a:t>In this project, we want to show a clear riverside scenario. We make this view by using OpenGL. OpenGL is a software interface that allows a programmer to communicate with graphics hardware. Out of the many features available, the project demonstrates some popular and commonly used features of OpenGL, such as Rendering, Transformation, Rotation, Lighting, Scaling, etc. We use necessary library functions, user-defined functions, and loop here which is implemented by using the C++ language. </a:t>
            </a:r>
          </a:p>
        </p:txBody>
      </p:sp>
    </p:spTree>
    <p:extLst>
      <p:ext uri="{BB962C8B-B14F-4D97-AF65-F5344CB8AC3E}">
        <p14:creationId xmlns:p14="http://schemas.microsoft.com/office/powerpoint/2010/main" val="19527574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DE3B7-2CC6-401B-A8B8-FEF83D4C665A}"/>
              </a:ext>
            </a:extLst>
          </p:cNvPr>
          <p:cNvPicPr>
            <a:picLocks noChangeAspect="1"/>
          </p:cNvPicPr>
          <p:nvPr/>
        </p:nvPicPr>
        <p:blipFill rotWithShape="1">
          <a:blip r:embed="rId2"/>
          <a:srcRect t="25000"/>
          <a:stretch/>
        </p:blipFill>
        <p:spPr>
          <a:xfrm>
            <a:off x="21" y="11"/>
            <a:ext cx="12191979" cy="685798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287462" y="2492679"/>
            <a:ext cx="4391024" cy="936321"/>
          </a:xfrm>
        </p:spPr>
        <p:txBody>
          <a:bodyPr anchor="t">
            <a:normAutofit/>
          </a:bodyPr>
          <a:lstStyle/>
          <a:p>
            <a:r>
              <a:rPr lang="en-US" sz="4000" b="1" dirty="0">
                <a:solidFill>
                  <a:schemeClr val="bg1"/>
                </a:solidFill>
                <a:latin typeface="Algerian" panose="04020705040A02060702" pitchFamily="82" charset="0"/>
              </a:rPr>
              <a:t>    THANK YOU</a:t>
            </a:r>
          </a:p>
        </p:txBody>
      </p:sp>
      <p:sp>
        <p:nvSpPr>
          <p:cNvPr id="3" name="Content Placeholder 2"/>
          <p:cNvSpPr>
            <a:spLocks noGrp="1"/>
          </p:cNvSpPr>
          <p:nvPr>
            <p:ph idx="1"/>
          </p:nvPr>
        </p:nvSpPr>
        <p:spPr>
          <a:xfrm>
            <a:off x="1287463" y="2926800"/>
            <a:ext cx="4391024" cy="2291086"/>
          </a:xfrm>
        </p:spPr>
        <p:txBody>
          <a:bodyPr>
            <a:normAutofit/>
          </a:bodyPr>
          <a:lstStyle/>
          <a:p>
            <a:pPr marL="0" indent="0">
              <a:buNone/>
            </a:pPr>
            <a:r>
              <a:rPr lang="en-US" sz="2400" dirty="0">
                <a:solidFill>
                  <a:schemeClr val="bg1">
                    <a:alpha val="80000"/>
                  </a:schemeClr>
                </a:solidFill>
              </a:rPr>
              <a:t>                                        </a:t>
            </a: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4948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451A0726-DA63-48CE-B29C-8F858E667767}"/>
              </a:ext>
            </a:extLst>
          </p:cNvPr>
          <p:cNvPicPr>
            <a:picLocks noGrp="1" noChangeAspect="1"/>
          </p:cNvPicPr>
          <p:nvPr>
            <p:ph idx="1"/>
          </p:nvPr>
        </p:nvPicPr>
        <p:blipFill rotWithShape="1">
          <a:blip r:embed="rId2">
            <a:alphaModFix amt="40000"/>
          </a:blip>
          <a:srcRect b="15730"/>
          <a:stretch/>
        </p:blipFill>
        <p:spPr>
          <a:xfrm>
            <a:off x="20" y="10"/>
            <a:ext cx="12191980" cy="6857990"/>
          </a:xfrm>
          <a:prstGeom prst="rect">
            <a:avLst/>
          </a:prstGeom>
        </p:spPr>
      </p:pic>
      <p:sp>
        <p:nvSpPr>
          <p:cNvPr id="2" name="Title 1"/>
          <p:cNvSpPr>
            <a:spLocks noGrp="1"/>
          </p:cNvSpPr>
          <p:nvPr>
            <p:ph type="title"/>
          </p:nvPr>
        </p:nvSpPr>
        <p:spPr>
          <a:xfrm>
            <a:off x="640080" y="853673"/>
            <a:ext cx="4023360" cy="4232303"/>
          </a:xfrm>
        </p:spPr>
        <p:txBody>
          <a:bodyPr vert="horz" lIns="91440" tIns="45720" rIns="91440" bIns="45720" rtlCol="0" anchor="ctr">
            <a:normAutofit/>
          </a:bodyPr>
          <a:lstStyle/>
          <a:p>
            <a:r>
              <a:rPr lang="en-US" sz="5400" dirty="0">
                <a:solidFill>
                  <a:srgbClr val="FFFFFF"/>
                </a:solidFill>
                <a:latin typeface="Algerian" panose="04020705040A02060702" pitchFamily="82" charset="0"/>
              </a:rPr>
              <a:t>                          </a:t>
            </a:r>
            <a:r>
              <a:rPr lang="en-US" sz="5400" b="1" dirty="0">
                <a:solidFill>
                  <a:srgbClr val="FFFFFF"/>
                </a:solidFill>
                <a:latin typeface="Algerian" panose="04020705040A02060702" pitchFamily="82" charset="0"/>
              </a:rPr>
              <a:t>CONTENTS</a:t>
            </a:r>
          </a:p>
        </p:txBody>
      </p:sp>
      <p:sp>
        <p:nvSpPr>
          <p:cNvPr id="4" name="TextBox 3">
            <a:extLst>
              <a:ext uri="{FF2B5EF4-FFF2-40B4-BE49-F238E27FC236}">
                <a16:creationId xmlns:a16="http://schemas.microsoft.com/office/drawing/2014/main" id="{2C284EC5-8ACB-41E7-9AB6-ABFB6F4E9C5D}"/>
              </a:ext>
            </a:extLst>
          </p:cNvPr>
          <p:cNvSpPr txBox="1"/>
          <p:nvPr/>
        </p:nvSpPr>
        <p:spPr>
          <a:xfrm>
            <a:off x="5599083" y="853673"/>
            <a:ext cx="5715000" cy="5004794"/>
          </a:xfrm>
          <a:prstGeom prst="rect">
            <a:avLst/>
          </a:prstGeom>
        </p:spPr>
        <p:txBody>
          <a:bodyPr vert="horz" lIns="91440" tIns="45720" rIns="91440" bIns="45720" rtlCol="0" anchor="ctr">
            <a:normAutofit fontScale="77500" lnSpcReduction="20000"/>
          </a:bodyPr>
          <a:lstStyle/>
          <a:p>
            <a:pPr marL="400050" indent="-342900">
              <a:lnSpc>
                <a:spcPct val="90000"/>
              </a:lnSpc>
              <a:spcAft>
                <a:spcPts val="600"/>
              </a:spcAft>
              <a:buFont typeface="Wingdings" panose="05000000000000000000" pitchFamily="2" charset="2"/>
              <a:buChar char="Ø"/>
            </a:pPr>
            <a:r>
              <a:rPr lang="en-US" sz="2800" b="1" dirty="0">
                <a:solidFill>
                  <a:srgbClr val="FFFFFF"/>
                </a:solidFill>
              </a:rPr>
              <a:t>Full view</a:t>
            </a:r>
          </a:p>
          <a:p>
            <a:pPr marL="400050" indent="-342900">
              <a:lnSpc>
                <a:spcPct val="90000"/>
              </a:lnSpc>
              <a:spcAft>
                <a:spcPts val="600"/>
              </a:spcAft>
              <a:buFont typeface="Wingdings" panose="05000000000000000000" pitchFamily="2" charset="2"/>
              <a:buChar char="Ø"/>
            </a:pPr>
            <a:r>
              <a:rPr lang="en-US" sz="2800" b="1" dirty="0">
                <a:solidFill>
                  <a:srgbClr val="FFFFFF"/>
                </a:solidFill>
              </a:rPr>
              <a:t>Introduction</a:t>
            </a:r>
          </a:p>
          <a:p>
            <a:pPr marL="400050" indent="-342900">
              <a:lnSpc>
                <a:spcPct val="90000"/>
              </a:lnSpc>
              <a:spcAft>
                <a:spcPts val="600"/>
              </a:spcAft>
              <a:buFont typeface="Wingdings" panose="05000000000000000000" pitchFamily="2" charset="2"/>
              <a:buChar char="Ø"/>
            </a:pPr>
            <a:r>
              <a:rPr lang="en-US" sz="2800" b="1" dirty="0">
                <a:solidFill>
                  <a:srgbClr val="FFFFFF"/>
                </a:solidFill>
              </a:rPr>
              <a:t>Project Proposal</a:t>
            </a:r>
          </a:p>
          <a:p>
            <a:pPr marL="400050" indent="-342900">
              <a:lnSpc>
                <a:spcPct val="90000"/>
              </a:lnSpc>
              <a:spcAft>
                <a:spcPts val="600"/>
              </a:spcAft>
              <a:buFont typeface="Wingdings" panose="05000000000000000000" pitchFamily="2" charset="2"/>
              <a:buChar char="Ø"/>
            </a:pPr>
            <a:r>
              <a:rPr lang="en-US" sz="2800" b="1" dirty="0">
                <a:solidFill>
                  <a:srgbClr val="FFFFFF"/>
                </a:solidFill>
              </a:rPr>
              <a:t>List of Objects</a:t>
            </a:r>
          </a:p>
          <a:p>
            <a:pPr marL="514350" indent="-457200">
              <a:lnSpc>
                <a:spcPct val="90000"/>
              </a:lnSpc>
              <a:spcAft>
                <a:spcPts val="600"/>
              </a:spcAft>
              <a:buFont typeface="Wingdings" panose="05000000000000000000" pitchFamily="2" charset="2"/>
              <a:buChar char="Ø"/>
            </a:pPr>
            <a:r>
              <a:rPr lang="en-US" sz="2800" b="1" dirty="0">
                <a:solidFill>
                  <a:srgbClr val="FFFFFF"/>
                </a:solidFill>
              </a:rPr>
              <a:t>Sketch Diagram</a:t>
            </a:r>
          </a:p>
          <a:p>
            <a:pPr marL="857250" lvl="1" indent="-228600">
              <a:lnSpc>
                <a:spcPct val="90000"/>
              </a:lnSpc>
              <a:spcAft>
                <a:spcPts val="600"/>
              </a:spcAft>
              <a:buFont typeface="Arial" panose="020B0604020202020204" pitchFamily="34" charset="0"/>
              <a:buChar char="•"/>
            </a:pPr>
            <a:r>
              <a:rPr lang="en-US" sz="2200" dirty="0">
                <a:solidFill>
                  <a:srgbClr val="FFFFFF"/>
                </a:solidFill>
              </a:rPr>
              <a:t>     Final Work</a:t>
            </a:r>
          </a:p>
          <a:p>
            <a:pPr marL="857250" lvl="1" indent="-228600">
              <a:lnSpc>
                <a:spcPct val="90000"/>
              </a:lnSpc>
              <a:spcAft>
                <a:spcPts val="600"/>
              </a:spcAft>
              <a:buFont typeface="Arial" panose="020B0604020202020204" pitchFamily="34" charset="0"/>
              <a:buChar char="•"/>
            </a:pPr>
            <a:r>
              <a:rPr lang="en-US" sz="2200" dirty="0">
                <a:solidFill>
                  <a:srgbClr val="FFFFFF"/>
                </a:solidFill>
              </a:rPr>
              <a:t>     ESHAK And Nusrat’s Work</a:t>
            </a:r>
          </a:p>
          <a:p>
            <a:pPr marL="857250" lvl="1" indent="-228600">
              <a:lnSpc>
                <a:spcPct val="90000"/>
              </a:lnSpc>
              <a:spcAft>
                <a:spcPts val="600"/>
              </a:spcAft>
              <a:buFont typeface="Arial" panose="020B0604020202020204" pitchFamily="34" charset="0"/>
              <a:buChar char="•"/>
            </a:pPr>
            <a:r>
              <a:rPr lang="en-US" sz="2200" dirty="0">
                <a:solidFill>
                  <a:srgbClr val="FFFFFF"/>
                </a:solidFill>
              </a:rPr>
              <a:t>     RIFAT and TONNI’s work</a:t>
            </a:r>
          </a:p>
          <a:p>
            <a:pPr marL="514350" indent="-457200">
              <a:lnSpc>
                <a:spcPct val="90000"/>
              </a:lnSpc>
              <a:spcAft>
                <a:spcPts val="600"/>
              </a:spcAft>
              <a:buFont typeface="Wingdings" panose="05000000000000000000" pitchFamily="2" charset="2"/>
              <a:buChar char="Ø"/>
            </a:pPr>
            <a:r>
              <a:rPr lang="en-US" sz="2800" b="1" dirty="0">
                <a:solidFill>
                  <a:srgbClr val="FFFFFF"/>
                </a:solidFill>
              </a:rPr>
              <a:t>Sample code</a:t>
            </a:r>
          </a:p>
          <a:p>
            <a:pPr marL="857250" lvl="1" indent="-228600">
              <a:lnSpc>
                <a:spcPct val="90000"/>
              </a:lnSpc>
              <a:spcAft>
                <a:spcPts val="600"/>
              </a:spcAft>
              <a:buFont typeface="Arial" panose="020B0604020202020204" pitchFamily="34" charset="0"/>
              <a:buChar char="•"/>
            </a:pPr>
            <a:r>
              <a:rPr lang="en-US" sz="2200" dirty="0">
                <a:solidFill>
                  <a:srgbClr val="FFFFFF"/>
                </a:solidFill>
              </a:rPr>
              <a:t>    ESHAK and Nusrat’s work</a:t>
            </a:r>
          </a:p>
          <a:p>
            <a:pPr marL="857250" lvl="1" indent="-228600">
              <a:lnSpc>
                <a:spcPct val="90000"/>
              </a:lnSpc>
              <a:spcAft>
                <a:spcPts val="600"/>
              </a:spcAft>
              <a:buFont typeface="Arial" panose="020B0604020202020204" pitchFamily="34" charset="0"/>
              <a:buChar char="•"/>
            </a:pPr>
            <a:r>
              <a:rPr lang="en-US" sz="2200" dirty="0">
                <a:solidFill>
                  <a:srgbClr val="FFFFFF"/>
                </a:solidFill>
              </a:rPr>
              <a:t>    RIFAT and TONNI’s work</a:t>
            </a:r>
          </a:p>
          <a:p>
            <a:pPr marL="514350" indent="-457200">
              <a:lnSpc>
                <a:spcPct val="90000"/>
              </a:lnSpc>
              <a:spcAft>
                <a:spcPts val="600"/>
              </a:spcAft>
              <a:buFont typeface="Wingdings" panose="05000000000000000000" pitchFamily="2" charset="2"/>
              <a:buChar char="Ø"/>
            </a:pPr>
            <a:r>
              <a:rPr lang="en-US" sz="2800" b="1" dirty="0">
                <a:solidFill>
                  <a:srgbClr val="FFFFFF"/>
                </a:solidFill>
              </a:rPr>
              <a:t>Output</a:t>
            </a:r>
          </a:p>
          <a:p>
            <a:pPr marL="857250" lvl="1" indent="-228600">
              <a:lnSpc>
                <a:spcPct val="90000"/>
              </a:lnSpc>
              <a:spcAft>
                <a:spcPts val="600"/>
              </a:spcAft>
              <a:buFont typeface="Arial" panose="020B0604020202020204" pitchFamily="34" charset="0"/>
              <a:buChar char="•"/>
            </a:pPr>
            <a:r>
              <a:rPr lang="en-US" sz="2200" dirty="0">
                <a:solidFill>
                  <a:srgbClr val="FFFFFF"/>
                </a:solidFill>
              </a:rPr>
              <a:t>     ESHAK and Nusrat’s work</a:t>
            </a:r>
          </a:p>
          <a:p>
            <a:pPr marL="857250" lvl="1" indent="-228600">
              <a:lnSpc>
                <a:spcPct val="90000"/>
              </a:lnSpc>
              <a:spcAft>
                <a:spcPts val="600"/>
              </a:spcAft>
              <a:buFont typeface="Arial" panose="020B0604020202020204" pitchFamily="34" charset="0"/>
              <a:buChar char="•"/>
            </a:pPr>
            <a:r>
              <a:rPr lang="en-US" sz="2200" dirty="0">
                <a:solidFill>
                  <a:srgbClr val="FFFFFF"/>
                </a:solidFill>
              </a:rPr>
              <a:t>     RIFAT and TONNI’s work</a:t>
            </a:r>
            <a:endParaRPr lang="en-US" sz="2800" b="1" dirty="0">
              <a:solidFill>
                <a:srgbClr val="FFFFFF"/>
              </a:solidFill>
            </a:endParaRPr>
          </a:p>
          <a:p>
            <a:pPr marL="514350" indent="-457200">
              <a:lnSpc>
                <a:spcPct val="90000"/>
              </a:lnSpc>
              <a:spcAft>
                <a:spcPts val="600"/>
              </a:spcAft>
              <a:buFont typeface="Wingdings" panose="05000000000000000000" pitchFamily="2" charset="2"/>
              <a:buChar char="Ø"/>
            </a:pPr>
            <a:r>
              <a:rPr lang="en-US" sz="2800" b="1" dirty="0">
                <a:solidFill>
                  <a:srgbClr val="FFFFFF"/>
                </a:solidFill>
              </a:rPr>
              <a:t>Conclusion</a:t>
            </a:r>
          </a:p>
          <a:p>
            <a:pPr marL="514350" indent="-457200">
              <a:lnSpc>
                <a:spcPct val="90000"/>
              </a:lnSpc>
              <a:spcAft>
                <a:spcPts val="600"/>
              </a:spcAft>
              <a:buFont typeface="Wingdings" panose="05000000000000000000" pitchFamily="2" charset="2"/>
              <a:buChar char="Ø"/>
            </a:pPr>
            <a:r>
              <a:rPr lang="en-US" sz="2800" b="1" dirty="0">
                <a:solidFill>
                  <a:srgbClr val="FFFFFF"/>
                </a:solidFill>
              </a:rPr>
              <a:t>Thank You</a:t>
            </a:r>
          </a:p>
          <a:p>
            <a:pPr marL="514350" indent="-457200">
              <a:lnSpc>
                <a:spcPct val="90000"/>
              </a:lnSpc>
              <a:spcAft>
                <a:spcPts val="600"/>
              </a:spcAft>
              <a:buFont typeface="Wingdings" panose="05000000000000000000" pitchFamily="2" charset="2"/>
              <a:buChar char="Ø"/>
            </a:pPr>
            <a:endParaRPr lang="en-US" sz="2800" b="1" dirty="0">
              <a:solidFill>
                <a:srgbClr val="FFFFFF"/>
              </a:solidFill>
            </a:endParaRPr>
          </a:p>
        </p:txBody>
      </p:sp>
      <p:sp>
        <p:nvSpPr>
          <p:cNvPr id="59"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63772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diagram&#10;&#10;Description automatically generated">
            <a:extLst>
              <a:ext uri="{FF2B5EF4-FFF2-40B4-BE49-F238E27FC236}">
                <a16:creationId xmlns:a16="http://schemas.microsoft.com/office/drawing/2014/main" id="{E569FE73-4652-4CF4-807C-36B8596346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98" b="4636"/>
          <a:stretch/>
        </p:blipFill>
        <p:spPr>
          <a:xfrm>
            <a:off x="20" y="0"/>
            <a:ext cx="12191980" cy="7037167"/>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A1D245-1398-4EF0-8958-9E1CFA12D55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View Without Rain</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1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06006E75-D8FA-4AAA-9EFF-63694AF38E5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154" b="3873"/>
          <a:stretch/>
        </p:blipFill>
        <p:spPr>
          <a:xfrm>
            <a:off x="20" y="0"/>
            <a:ext cx="12191980" cy="6857997"/>
          </a:xfrm>
          <a:prstGeom prst="rect">
            <a:avLst/>
          </a:prstGeom>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07EB8D-3ED3-4392-8182-78018A5AF2A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View with rain</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5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840E3F0-51B3-41BE-A9B3-553260D3085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79645FE-B980-48F4-B204-59EDD908DE3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3600" b="1" dirty="0">
                <a:solidFill>
                  <a:srgbClr val="FFFFFF"/>
                </a:solidFill>
                <a:latin typeface="Algerian" panose="04020705040A02060702" pitchFamily="82" charset="0"/>
              </a:rPr>
              <a:t>Introduction</a:t>
            </a: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3C35AA1-F5BD-4C5C-A517-813C40FE36A1}"/>
              </a:ext>
            </a:extLst>
          </p:cNvPr>
          <p:cNvSpPr txBox="1"/>
          <p:nvPr/>
        </p:nvSpPr>
        <p:spPr>
          <a:xfrm>
            <a:off x="5155379" y="1065862"/>
            <a:ext cx="5744685" cy="4726276"/>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2000" dirty="0">
                <a:solidFill>
                  <a:srgbClr val="FFFFFF"/>
                </a:solidFill>
              </a:rPr>
              <a:t>As the goal of the project was to develop </a:t>
            </a:r>
            <a:r>
              <a:rPr lang="en-US" sz="2000" dirty="0"/>
              <a:t>A Rainy-day MODERN VILLAGE scenario</a:t>
            </a:r>
            <a:r>
              <a:rPr lang="en-US" sz="2000" dirty="0">
                <a:solidFill>
                  <a:srgbClr val="FFFFFF"/>
                </a:solidFill>
              </a:rPr>
              <a:t>. In this project, we are trying to show a simple </a:t>
            </a:r>
            <a:r>
              <a:rPr lang="en-US" sz="2000" dirty="0"/>
              <a:t>Rainy-day MODERN VILLAGE scenario </a:t>
            </a:r>
            <a:r>
              <a:rPr lang="en-US" sz="2000" dirty="0">
                <a:solidFill>
                  <a:srgbClr val="FFFFFF"/>
                </a:solidFill>
              </a:rPr>
              <a:t>here by using OpenGL. The project is implemented by using the C++ programming language in Code Blocks (13.12) IDE. A visual C++ compiler is required to show this scenario. We know that Computer graphics is the backbone of any design and any visual representation. In this project, we design some houses, trees, clouds, roads, sun, boats, cars, a plane, windmills, sky, river, etc. We want to show the usual picture of a riverside small town on a sunny day. This project is well suited for designing 2D objects, as well as for carrying out basic graphic functionalities like drawing simple Quads, Polygons, Triangles. The project is enabled to work with mid-level OpenGL complexity. </a:t>
            </a:r>
          </a:p>
        </p:txBody>
      </p:sp>
    </p:spTree>
    <p:extLst>
      <p:ext uri="{BB962C8B-B14F-4D97-AF65-F5344CB8AC3E}">
        <p14:creationId xmlns:p14="http://schemas.microsoft.com/office/powerpoint/2010/main" val="11545814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DF8787-635C-46B2-AA53-D404AB0B1ADA}"/>
              </a:ext>
            </a:extLst>
          </p:cNvPr>
          <p:cNvPicPr>
            <a:picLocks noChangeAspect="1"/>
          </p:cNvPicPr>
          <p:nvPr/>
        </p:nvPicPr>
        <p:blipFill rotWithShape="1">
          <a:blip r:embed="rId2"/>
          <a:srcRect t="2717" b="13014"/>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9A69D482-873E-4801-88F1-FC52AD6843D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b="1" dirty="0">
                <a:latin typeface="Algerian" panose="04020705040A02060702" pitchFamily="82" charset="0"/>
              </a:rPr>
              <a:t>Project Proposal</a:t>
            </a: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712FEF-3D93-4045-A918-3A3075AAB070}"/>
              </a:ext>
            </a:extLst>
          </p:cNvPr>
          <p:cNvSpPr txBox="1"/>
          <p:nvPr/>
        </p:nvSpPr>
        <p:spPr>
          <a:xfrm>
            <a:off x="525516" y="3417573"/>
            <a:ext cx="4823425" cy="2619839"/>
          </a:xfrm>
          <a:prstGeom prst="rect">
            <a:avLst/>
          </a:prstGeom>
        </p:spPr>
        <p:txBody>
          <a:bodyPr vert="horz" lIns="91440" tIns="45720" rIns="91440" bIns="45720" rtlCol="0" anchor="ctr">
            <a:normAutofit/>
          </a:bodyPr>
          <a:lstStyle/>
          <a:p>
            <a:pPr indent="-228600">
              <a:lnSpc>
                <a:spcPct val="90000"/>
              </a:lnSpc>
              <a:spcAft>
                <a:spcPts val="600"/>
              </a:spcAft>
              <a:buFont typeface="Wingdings" panose="05000000000000000000" pitchFamily="2" charset="2"/>
              <a:buChar char="Ø"/>
            </a:pPr>
            <a:r>
              <a:rPr lang="en-US" sz="1600" b="1" dirty="0">
                <a:latin typeface="Aharoni" panose="020B0604020202020204" pitchFamily="2" charset="-79"/>
                <a:cs typeface="Aharoni" panose="020B0604020202020204" pitchFamily="2" charset="-79"/>
              </a:rPr>
              <a:t>Project Name: </a:t>
            </a:r>
            <a:r>
              <a:rPr lang="en-US" sz="1400" b="1" dirty="0"/>
              <a:t>A Rainy-day MODERN VILLAGE scenario</a:t>
            </a:r>
            <a:endParaRPr lang="en-US" sz="1400" b="1" dirty="0">
              <a:cs typeface="Aharoni" panose="020B0604020202020204" pitchFamily="2" charset="-79"/>
            </a:endParaRPr>
          </a:p>
          <a:p>
            <a:pPr>
              <a:lnSpc>
                <a:spcPct val="90000"/>
              </a:lnSpc>
              <a:spcAft>
                <a:spcPts val="600"/>
              </a:spcAft>
            </a:pPr>
            <a:r>
              <a:rPr lang="en-US" sz="1600" b="1" dirty="0">
                <a:latin typeface="Aharoni" panose="020B0604020202020204" pitchFamily="2" charset="-79"/>
                <a:cs typeface="Aharoni" panose="020B0604020202020204" pitchFamily="2" charset="-79"/>
              </a:rPr>
              <a:t>       Feature List </a:t>
            </a:r>
          </a:p>
          <a:p>
            <a:pPr>
              <a:lnSpc>
                <a:spcPct val="90000"/>
              </a:lnSpc>
              <a:spcAft>
                <a:spcPts val="600"/>
              </a:spcAft>
            </a:pPr>
            <a:r>
              <a:rPr lang="en-US" sz="1600" b="1" dirty="0">
                <a:latin typeface="Aharoni" panose="020B0604020202020204" pitchFamily="2" charset="-79"/>
                <a:cs typeface="Aharoni" panose="020B0604020202020204" pitchFamily="2" charset="-79"/>
              </a:rPr>
              <a:t>             1. Simple and complex shapes </a:t>
            </a:r>
          </a:p>
          <a:p>
            <a:pPr>
              <a:lnSpc>
                <a:spcPct val="90000"/>
              </a:lnSpc>
              <a:spcAft>
                <a:spcPts val="600"/>
              </a:spcAft>
            </a:pPr>
            <a:r>
              <a:rPr lang="en-US" sz="1600" b="1" dirty="0">
                <a:latin typeface="Aharoni" panose="020B0604020202020204" pitchFamily="2" charset="-79"/>
                <a:cs typeface="Aharoni" panose="020B0604020202020204" pitchFamily="2" charset="-79"/>
              </a:rPr>
              <a:t>             2. Movement </a:t>
            </a:r>
          </a:p>
          <a:p>
            <a:pPr>
              <a:lnSpc>
                <a:spcPct val="90000"/>
              </a:lnSpc>
              <a:spcAft>
                <a:spcPts val="600"/>
              </a:spcAft>
            </a:pPr>
            <a:r>
              <a:rPr lang="en-US" sz="1600" b="1" dirty="0">
                <a:latin typeface="Aharoni" panose="020B0604020202020204" pitchFamily="2" charset="-79"/>
                <a:cs typeface="Aharoni" panose="020B0604020202020204" pitchFamily="2" charset="-79"/>
              </a:rPr>
              <a:t>             3.Rotation </a:t>
            </a:r>
          </a:p>
          <a:p>
            <a:pPr>
              <a:lnSpc>
                <a:spcPct val="90000"/>
              </a:lnSpc>
              <a:spcAft>
                <a:spcPts val="600"/>
              </a:spcAft>
            </a:pPr>
            <a:r>
              <a:rPr lang="en-US" sz="1600" b="1" dirty="0">
                <a:latin typeface="Aharoni" panose="020B0604020202020204" pitchFamily="2" charset="-79"/>
                <a:cs typeface="Aharoni" panose="020B0604020202020204" pitchFamily="2" charset="-79"/>
              </a:rPr>
              <a:t>             4. Rain Mode </a:t>
            </a:r>
          </a:p>
          <a:p>
            <a:pPr>
              <a:lnSpc>
                <a:spcPct val="90000"/>
              </a:lnSpc>
              <a:spcAft>
                <a:spcPts val="600"/>
              </a:spcAft>
            </a:pPr>
            <a:r>
              <a:rPr lang="en-US" sz="1600" b="1" dirty="0">
                <a:latin typeface="Aharoni" panose="020B0604020202020204" pitchFamily="2" charset="-79"/>
                <a:cs typeface="Aharoni" panose="020B0604020202020204" pitchFamily="2" charset="-79"/>
              </a:rPr>
              <a:t>             5. Day Mode  </a:t>
            </a:r>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371105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D1149C7-BEA0-47DE-8AA1-CE09D1AD2629}"/>
              </a:ext>
            </a:extLst>
          </p:cNvPr>
          <p:cNvPicPr>
            <a:picLocks noChangeAspect="1"/>
          </p:cNvPicPr>
          <p:nvPr/>
        </p:nvPicPr>
        <p:blipFill rotWithShape="1">
          <a:blip r:embed="rId2">
            <a:alphaModFix amt="35000"/>
          </a:blip>
          <a:srcRect t="13474" b="2256"/>
          <a:stretch/>
        </p:blipFill>
        <p:spPr>
          <a:xfrm>
            <a:off x="20" y="1"/>
            <a:ext cx="12191980" cy="6857999"/>
          </a:xfrm>
          <a:prstGeom prst="rect">
            <a:avLst/>
          </a:prstGeom>
        </p:spPr>
      </p:pic>
      <p:sp>
        <p:nvSpPr>
          <p:cNvPr id="2" name="Title 1">
            <a:extLst>
              <a:ext uri="{FF2B5EF4-FFF2-40B4-BE49-F238E27FC236}">
                <a16:creationId xmlns:a16="http://schemas.microsoft.com/office/drawing/2014/main" id="{0C921791-122D-4B56-B081-4523A1F3202F}"/>
              </a:ext>
            </a:extLst>
          </p:cNvPr>
          <p:cNvSpPr>
            <a:spLocks noGrp="1"/>
          </p:cNvSpPr>
          <p:nvPr>
            <p:ph type="title"/>
          </p:nvPr>
        </p:nvSpPr>
        <p:spPr>
          <a:xfrm>
            <a:off x="838201" y="1065862"/>
            <a:ext cx="2872026" cy="4427116"/>
          </a:xfrm>
        </p:spPr>
        <p:txBody>
          <a:bodyPr vert="horz" lIns="91440" tIns="45720" rIns="91440" bIns="45720" rtlCol="0" anchor="ctr">
            <a:normAutofit/>
          </a:bodyPr>
          <a:lstStyle/>
          <a:p>
            <a:pPr algn="ctr"/>
            <a:r>
              <a:rPr lang="en-US" sz="4000" b="1" dirty="0">
                <a:solidFill>
                  <a:srgbClr val="FFFFFF"/>
                </a:solidFill>
                <a:latin typeface="Algerian" panose="04020705040A02060702" pitchFamily="82" charset="0"/>
              </a:rPr>
              <a:t>List Of Objects</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38B4869-E1CC-4316-882E-006DD58D0C66}"/>
              </a:ext>
            </a:extLst>
          </p:cNvPr>
          <p:cNvSpPr txBox="1"/>
          <p:nvPr/>
        </p:nvSpPr>
        <p:spPr>
          <a:xfrm>
            <a:off x="5155379" y="1065862"/>
            <a:ext cx="5744685" cy="4726276"/>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1900" dirty="0">
                <a:solidFill>
                  <a:srgbClr val="FFFFFF"/>
                </a:solidFill>
              </a:rPr>
              <a:t>In this project, we want to show a clear </a:t>
            </a:r>
            <a:r>
              <a:rPr lang="en-US" sz="2000" dirty="0"/>
              <a:t>A Rainy-day MODERN VILLAGE scenario</a:t>
            </a:r>
            <a:r>
              <a:rPr lang="en-US" sz="1900" dirty="0">
                <a:solidFill>
                  <a:srgbClr val="FFFFFF"/>
                </a:solidFill>
              </a:rPr>
              <a:t>. We make this view by using OpenGL. OpenGL is a software interface that allows a programmer to communicate with graphics hardware. Out of the many features available, the project demonstrates some popular and commonly used features of OpenGL, such as Rendering, Transformation, Rotation, Lighting, Scaling, etc. We use necessary library functions, user-defined functions, and loop here which is implemented by using the C++ language. We want to show the usual picture of a riverside small town on a sunny day. In this project, we design some houses, trees, clouds, roads, sun, boats, cars, planes, windmills, sky, river, etc. This project is well suited for designing 2D objects, as well as for carrying out basic graphic functionalities like drawing simple Quads, Polygons, Triangles. The project enabled me to work with mid-level OpenGL complexity. </a:t>
            </a:r>
          </a:p>
          <a:p>
            <a:pPr indent="-228600">
              <a:lnSpc>
                <a:spcPct val="90000"/>
              </a:lnSpc>
              <a:spcAft>
                <a:spcPts val="600"/>
              </a:spcAft>
              <a:buFont typeface="Arial" panose="020B0604020202020204" pitchFamily="34" charset="0"/>
              <a:buChar char="•"/>
            </a:pPr>
            <a:endParaRPr lang="en-US" sz="1900" dirty="0">
              <a:solidFill>
                <a:srgbClr val="FFFFFF"/>
              </a:solidFill>
            </a:endParaRPr>
          </a:p>
        </p:txBody>
      </p:sp>
    </p:spTree>
    <p:extLst>
      <p:ext uri="{BB962C8B-B14F-4D97-AF65-F5344CB8AC3E}">
        <p14:creationId xmlns:p14="http://schemas.microsoft.com/office/powerpoint/2010/main" val="18429426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D8F3218-CC93-495A-A6E8-A226739253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99" b="1578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498AFE-6CB6-4FE6-999F-FBABA9975ACE}"/>
              </a:ext>
            </a:extLst>
          </p:cNvPr>
          <p:cNvSpPr>
            <a:spLocks noGrp="1"/>
          </p:cNvSpPr>
          <p:nvPr>
            <p:ph type="title"/>
          </p:nvPr>
        </p:nvSpPr>
        <p:spPr>
          <a:xfrm>
            <a:off x="523875" y="5411706"/>
            <a:ext cx="11210925" cy="482556"/>
          </a:xfrm>
        </p:spPr>
        <p:txBody>
          <a:bodyPr vert="horz" lIns="91440" tIns="45720" rIns="91440" bIns="45720" rtlCol="0" anchor="ctr">
            <a:normAutofit fontScale="90000"/>
          </a:bodyPr>
          <a:lstStyle/>
          <a:p>
            <a:pPr algn="ctr"/>
            <a:r>
              <a:rPr lang="en-US" sz="3600" b="1" dirty="0">
                <a:solidFill>
                  <a:schemeClr val="tx1">
                    <a:lumMod val="85000"/>
                    <a:lumOff val="15000"/>
                  </a:schemeClr>
                </a:solidFill>
                <a:latin typeface="Algerian" panose="04020705040A02060702" pitchFamily="82" charset="0"/>
              </a:rPr>
              <a:t>Final Sketch</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39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CD5286-0FF9-4136-A132-5027FCB10945}"/>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Sketch Diagram Of ESHAK And Nusrat</a:t>
            </a:r>
          </a:p>
        </p:txBody>
      </p:sp>
      <p:pic>
        <p:nvPicPr>
          <p:cNvPr id="5" name="Content Placeholder 4" descr="Diagram, engineering drawing&#10;&#10;Description automatically generated">
            <a:extLst>
              <a:ext uri="{FF2B5EF4-FFF2-40B4-BE49-F238E27FC236}">
                <a16:creationId xmlns:a16="http://schemas.microsoft.com/office/drawing/2014/main" id="{D0FC095B-2EB2-41D8-920D-A6B947E406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05" t="5948" r="1" b="2547"/>
          <a:stretch/>
        </p:blipFill>
        <p:spPr>
          <a:xfrm>
            <a:off x="3716806" y="1052547"/>
            <a:ext cx="4012834" cy="4927234"/>
          </a:xfrm>
          <a:prstGeom prst="rect">
            <a:avLst/>
          </a:prstGeom>
        </p:spPr>
      </p:pic>
      <p:pic>
        <p:nvPicPr>
          <p:cNvPr id="7" name="Picture 6">
            <a:extLst>
              <a:ext uri="{FF2B5EF4-FFF2-40B4-BE49-F238E27FC236}">
                <a16:creationId xmlns:a16="http://schemas.microsoft.com/office/drawing/2014/main" id="{4FB29FA9-DE1C-48CC-B77C-A73744BC9A44}"/>
              </a:ext>
            </a:extLst>
          </p:cNvPr>
          <p:cNvPicPr>
            <a:picLocks noChangeAspect="1"/>
          </p:cNvPicPr>
          <p:nvPr/>
        </p:nvPicPr>
        <p:blipFill rotWithShape="1">
          <a:blip r:embed="rId3">
            <a:extLst>
              <a:ext uri="{28A0092B-C50C-407E-A947-70E740481C1C}">
                <a14:useLocalDpi xmlns:a14="http://schemas.microsoft.com/office/drawing/2010/main" val="0"/>
              </a:ext>
            </a:extLst>
          </a:blip>
          <a:srcRect t="13247" r="1" b="14518"/>
          <a:stretch/>
        </p:blipFill>
        <p:spPr>
          <a:xfrm rot="16200000">
            <a:off x="7351616" y="1476852"/>
            <a:ext cx="4927233" cy="4078619"/>
          </a:xfrm>
          <a:prstGeom prst="rect">
            <a:avLst/>
          </a:prstGeom>
        </p:spPr>
      </p:pic>
    </p:spTree>
    <p:extLst>
      <p:ext uri="{BB962C8B-B14F-4D97-AF65-F5344CB8AC3E}">
        <p14:creationId xmlns:p14="http://schemas.microsoft.com/office/powerpoint/2010/main" val="1841824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622</Words>
  <Application>Microsoft Office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Aharoni</vt:lpstr>
      <vt:lpstr>Algerian</vt:lpstr>
      <vt:lpstr>Arial</vt:lpstr>
      <vt:lpstr>Calibri</vt:lpstr>
      <vt:lpstr>Calibri Light</vt:lpstr>
      <vt:lpstr>Times New Roman</vt:lpstr>
      <vt:lpstr>Wingdings</vt:lpstr>
      <vt:lpstr>Office Theme</vt:lpstr>
      <vt:lpstr>A Rainy-day MODERN VILLAGE scenario </vt:lpstr>
      <vt:lpstr>                          CONTENTS</vt:lpstr>
      <vt:lpstr>View Without Rain</vt:lpstr>
      <vt:lpstr>View with rain</vt:lpstr>
      <vt:lpstr>Introduction</vt:lpstr>
      <vt:lpstr>Project Proposal</vt:lpstr>
      <vt:lpstr>List Of Objects</vt:lpstr>
      <vt:lpstr>Final Sketch</vt:lpstr>
      <vt:lpstr>Sketch Diagram Of ESHAK And Nusrat</vt:lpstr>
      <vt:lpstr>Sketch Diagram Of ESHAK And Nusrat</vt:lpstr>
      <vt:lpstr>Simple codes  of ESHAK and NUSRAT</vt:lpstr>
      <vt:lpstr>Sample codes of RIFAT and TONNI</vt:lpstr>
      <vt:lpstr>Output Of ESHAK And NUSRAT’s Code</vt:lpstr>
      <vt:lpstr>Output Of RIFAT And TONNI’s Code</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Rainy-day MODERN VILLAGE scenario </dc:title>
  <dc:creator>Rifat uz Zaman</dc:creator>
  <cp:lastModifiedBy>Rifat uz Zaman</cp:lastModifiedBy>
  <cp:revision>6</cp:revision>
  <dcterms:created xsi:type="dcterms:W3CDTF">2021-01-03T18:22:40Z</dcterms:created>
  <dcterms:modified xsi:type="dcterms:W3CDTF">2021-01-04T04:09:03Z</dcterms:modified>
</cp:coreProperties>
</file>